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3.jp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4768e9294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4768e9294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Hello! Good afternoon to everyone present here. My name is Blabla and we are here to present our project Ambience to provide the best music selection or playlist that you need.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465246f7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0465246f7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465246f7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0465246f7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Imagine that you are in a </a:t>
            </a:r>
            <a:r>
              <a:rPr lang="pt-PT"/>
              <a:t>restaurant</a:t>
            </a:r>
            <a:r>
              <a:rPr lang="pt-PT"/>
              <a:t> having a </a:t>
            </a:r>
            <a:r>
              <a:rPr lang="pt-PT"/>
              <a:t>quiet</a:t>
            </a:r>
            <a:r>
              <a:rPr lang="pt-PT"/>
              <a:t> diner with your family, which kind of music do you prefer to listen?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Maybe some of you would choose the second one, but maybe in a bar and of course with some beers.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for the atmosphere that I described is matching the first music, slower beat slows down your patroons and makes us feel </a:t>
            </a:r>
            <a:r>
              <a:rPr lang="pt-PT"/>
              <a:t>comfortable</a:t>
            </a:r>
            <a:r>
              <a:rPr lang="pt-PT"/>
              <a:t> and then we will eat slower and stay longer.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Normally, </a:t>
            </a:r>
            <a:r>
              <a:rPr lang="pt-PT">
                <a:solidFill>
                  <a:srgbClr val="282828"/>
                </a:solidFill>
              </a:rPr>
              <a:t>a higher volume level increases our heart rate, which leads to us doing other things faster as eating.</a:t>
            </a:r>
            <a:endParaRPr>
              <a:solidFill>
                <a:srgbClr val="28282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282828"/>
                </a:solidFill>
                <a:highlight>
                  <a:srgbClr val="FFFFFF"/>
                </a:highlight>
              </a:rPr>
              <a:t>what it is important is match music to our brand identity to create the desired atmosphere.</a:t>
            </a:r>
            <a:endParaRPr>
              <a:solidFill>
                <a:srgbClr val="28282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8282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465246f75_3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0465246f75_3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Before I start, I would like you to imagine this scenario/situation: You are in your favorite restaurant or even trying a new restaurant that someone recommend to you and something isn’t right?! What do you think is the problem? I believe some of you thought about the food but NO, I am talking about all the scream conversations and loud noise because of the volume and type of music on the playlist.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So we can conclude there is a problem of wrong playlist to this venue (off course the venue can be a restaurant, pub or even a wedding, for example), maybe a situation of negatives reviews because of the music and not even the food that can compromise positive reviews and even profit.    --- Next Slide----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0465246f75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0465246f75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And this is the amazing and beautiful team that worked in this project…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Our team fully understands the importance of choosing the right music. 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is why our designers work with customers to create the best matching playlists to drive the best results.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4768e9294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4768e9294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And this is the amazing and beautiful team that worked in this project...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465246f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0465246f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</a:rPr>
              <a:t>But now you all should be thinking how can the music help with the business? </a:t>
            </a:r>
            <a:r>
              <a:rPr lang="pt-PT"/>
              <a:t>There is definitely a way and for that </a:t>
            </a:r>
            <a:r>
              <a:rPr lang="pt-PT">
                <a:solidFill>
                  <a:schemeClr val="dk1"/>
                </a:solidFill>
              </a:rPr>
              <a:t>I will be passing to my colleague Blabla that will explain better this part. -------</a:t>
            </a:r>
            <a:r>
              <a:rPr lang="pt-PT"/>
              <a:t>NEXT SLIDE-----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465246f7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0465246f7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300">
                <a:solidFill>
                  <a:schemeClr val="lt1"/>
                </a:solidFill>
              </a:rPr>
              <a:t>Match music to your brand identity to create the desired ambience.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465246f75_3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465246f75_3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300">
                <a:solidFill>
                  <a:schemeClr val="lt1"/>
                </a:solidFill>
              </a:rPr>
              <a:t>Match music to your brand identity to create the desired ambience.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D1C1D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465246f75_1_8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465246f75_1_8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4C4C4C"/>
                </a:solidFill>
                <a:highlight>
                  <a:srgbClr val="FFFFFF"/>
                </a:highlight>
              </a:rPr>
              <a:t> the faster the table turnover, the more customers you serve, (the higher the revenue), for this we have some examples as M</a:t>
            </a:r>
            <a:r>
              <a:rPr lang="pt-PT" sz="1200">
                <a:solidFill>
                  <a:srgbClr val="4C4C4C"/>
                </a:solidFill>
                <a:highlight>
                  <a:srgbClr val="FFFFFF"/>
                </a:highlight>
              </a:rPr>
              <a:t>cdonalds</a:t>
            </a:r>
            <a:r>
              <a:rPr lang="pt-PT" sz="1200">
                <a:solidFill>
                  <a:srgbClr val="4C4C4C"/>
                </a:solidFill>
                <a:highlight>
                  <a:srgbClr val="FFFFFF"/>
                </a:highlight>
              </a:rPr>
              <a:t>,  </a:t>
            </a:r>
            <a:r>
              <a:rPr lang="pt-PT" sz="1200">
                <a:solidFill>
                  <a:srgbClr val="4C4C4C"/>
                </a:solidFill>
                <a:highlight>
                  <a:srgbClr val="FFFFFF"/>
                </a:highlight>
              </a:rPr>
              <a:t>normally</a:t>
            </a:r>
            <a:r>
              <a:rPr lang="pt-PT" sz="1200">
                <a:solidFill>
                  <a:srgbClr val="4C4C4C"/>
                </a:solidFill>
                <a:highlight>
                  <a:srgbClr val="FFFFFF"/>
                </a:highlight>
              </a:rPr>
              <a:t> they play pop music, more energetic music, focused on speed, </a:t>
            </a:r>
            <a:r>
              <a:rPr lang="pt-PT" sz="1200">
                <a:solidFill>
                  <a:srgbClr val="4F4F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and many people who go to spots like this don't plan to eat their meals within the space. They order, they take the food away, and they eat it in a different location.</a:t>
            </a:r>
            <a:endParaRPr sz="1200">
              <a:solidFill>
                <a:srgbClr val="4C4C4C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4C4C4C"/>
                </a:solidFill>
                <a:highlight>
                  <a:srgbClr val="FFFFFF"/>
                </a:highlight>
              </a:rPr>
              <a:t>Fancy restaurants like </a:t>
            </a:r>
            <a:r>
              <a:rPr lang="pt-PT" sz="1200">
                <a:solidFill>
                  <a:srgbClr val="4C4C4C"/>
                </a:solidFill>
                <a:highlight>
                  <a:srgbClr val="FFFFFF"/>
                </a:highlight>
              </a:rPr>
              <a:t>Alinea and El Buli (are on the top list of the best restaurants in world) </a:t>
            </a:r>
            <a:r>
              <a:rPr lang="pt-PT" sz="1200">
                <a:solidFill>
                  <a:srgbClr val="4F4F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offer consumers the opportunity to step away from chaotic lives and explore a special meal</a:t>
            </a:r>
            <a:r>
              <a:rPr lang="pt-PT" sz="1200">
                <a:solidFill>
                  <a:srgbClr val="4C4C4C"/>
                </a:solidFill>
                <a:highlight>
                  <a:srgbClr val="FFFFFF"/>
                </a:highlight>
              </a:rPr>
              <a:t>, </a:t>
            </a:r>
            <a:r>
              <a:rPr lang="pt-PT" sz="1200">
                <a:solidFill>
                  <a:srgbClr val="4C4C4C"/>
                </a:solidFill>
                <a:highlight>
                  <a:srgbClr val="FFFFFF"/>
                </a:highlight>
              </a:rPr>
              <a:t>,c</a:t>
            </a:r>
            <a:r>
              <a:rPr lang="pt-PT" sz="1200">
                <a:solidFill>
                  <a:srgbClr val="4F4F4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onsumers may spend hours in a venue like this as they consume appetizers, main meal, and desserts,  for a fine dining music playlist include jazz and classical music, as both music genres are associated with sophistication and class.</a:t>
            </a:r>
            <a:endParaRPr sz="1200">
              <a:solidFill>
                <a:srgbClr val="4C4C4C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9" Type="http://schemas.openxmlformats.org/officeDocument/2006/relationships/image" Target="../media/image10.jpg"/><Relationship Id="rId5" Type="http://schemas.openxmlformats.org/officeDocument/2006/relationships/image" Target="../media/image11.jpg"/><Relationship Id="rId6" Type="http://schemas.openxmlformats.org/officeDocument/2006/relationships/hyperlink" Target="http://drive.google.com/file/d/1ClJDkaCgz2gRylQESJIM54qy0ZjS6JRm/view" TargetMode="External"/><Relationship Id="rId7" Type="http://schemas.openxmlformats.org/officeDocument/2006/relationships/image" Target="../media/image1.png"/><Relationship Id="rId8" Type="http://schemas.openxmlformats.org/officeDocument/2006/relationships/hyperlink" Target="http://drive.google.com/file/d/1vWSfsgQOuvUgs15FFdSps1iKsqhh_4f2/view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0.jpg"/><Relationship Id="rId6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0.jpg"/><Relationship Id="rId6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19.png"/><Relationship Id="rId10" Type="http://schemas.openxmlformats.org/officeDocument/2006/relationships/image" Target="../media/image9.png"/><Relationship Id="rId13" Type="http://schemas.openxmlformats.org/officeDocument/2006/relationships/image" Target="../media/image20.jpg"/><Relationship Id="rId1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5.png"/><Relationship Id="rId14" Type="http://schemas.openxmlformats.org/officeDocument/2006/relationships/image" Target="../media/image2.jpg"/><Relationship Id="rId5" Type="http://schemas.openxmlformats.org/officeDocument/2006/relationships/image" Target="../media/image13.png"/><Relationship Id="rId6" Type="http://schemas.openxmlformats.org/officeDocument/2006/relationships/image" Target="../media/image16.png"/><Relationship Id="rId7" Type="http://schemas.openxmlformats.org/officeDocument/2006/relationships/image" Target="../media/image14.png"/><Relationship Id="rId8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183425" y="3964425"/>
            <a:ext cx="2328300" cy="8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pt-PT" sz="1110">
                <a:solidFill>
                  <a:schemeClr val="lt1"/>
                </a:solidFill>
              </a:rPr>
              <a:t>Alma Scheffer</a:t>
            </a:r>
            <a:endParaRPr sz="111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pt-PT" sz="1110">
                <a:solidFill>
                  <a:schemeClr val="lt1"/>
                </a:solidFill>
              </a:rPr>
              <a:t>Carlos Mourão</a:t>
            </a:r>
            <a:endParaRPr sz="111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pt-PT" sz="1110">
                <a:solidFill>
                  <a:schemeClr val="lt1"/>
                </a:solidFill>
              </a:rPr>
              <a:t>José Bettencourt</a:t>
            </a:r>
            <a:endParaRPr sz="111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pt-PT" sz="1110">
                <a:solidFill>
                  <a:schemeClr val="lt1"/>
                </a:solidFill>
              </a:rPr>
              <a:t>Marina Taramelo</a:t>
            </a:r>
            <a:endParaRPr sz="1110">
              <a:solidFill>
                <a:schemeClr val="lt1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7068375" y="504875"/>
            <a:ext cx="5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2118075" y="1312325"/>
            <a:ext cx="4859365" cy="7733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AMBIENCE</a:t>
            </a: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1450" y="2559787"/>
            <a:ext cx="5261099" cy="154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ctrTitle"/>
          </p:nvPr>
        </p:nvSpPr>
        <p:spPr>
          <a:xfrm>
            <a:off x="311700" y="363575"/>
            <a:ext cx="8520600" cy="9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A64D79"/>
                </a:solidFill>
              </a:rPr>
              <a:t>Future Improvements</a:t>
            </a:r>
            <a:r>
              <a:rPr lang="pt-PT" sz="4800"/>
              <a:t> </a:t>
            </a:r>
            <a:endParaRPr sz="4500"/>
          </a:p>
        </p:txBody>
      </p:sp>
      <p:sp>
        <p:nvSpPr>
          <p:cNvPr id="150" name="Google Shape;150;p22"/>
          <p:cNvSpPr txBox="1"/>
          <p:nvPr/>
        </p:nvSpPr>
        <p:spPr>
          <a:xfrm>
            <a:off x="492250" y="1489400"/>
            <a:ext cx="631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/>
              <a:t>Music by Year or Decade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1471050" y="4178500"/>
            <a:ext cx="6201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150">
                <a:solidFill>
                  <a:srgbClr val="1D1C1D"/>
                </a:solidFill>
              </a:rPr>
              <a:t>“Music gives a soul to the universe, wings to the mind, flight to the imagination, and life to everything.”  Plato</a:t>
            </a:r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 rotWithShape="1">
          <a:blip r:embed="rId3">
            <a:alphaModFix/>
          </a:blip>
          <a:srcRect b="41584" l="0" r="0" t="30014"/>
          <a:stretch/>
        </p:blipFill>
        <p:spPr>
          <a:xfrm>
            <a:off x="0" y="4706100"/>
            <a:ext cx="9144000" cy="43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311700" y="328200"/>
            <a:ext cx="85206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5750">
                <a:solidFill>
                  <a:schemeClr val="lt1"/>
                </a:solidFill>
              </a:rPr>
              <a:t>W</a:t>
            </a:r>
            <a:r>
              <a:rPr b="1" lang="pt-PT" sz="5750">
                <a:solidFill>
                  <a:schemeClr val="lt1"/>
                </a:solidFill>
              </a:rPr>
              <a:t>hat type of music?</a:t>
            </a:r>
            <a:endParaRPr b="1" sz="575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82828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t/>
            </a:r>
            <a:endParaRPr b="1" sz="13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rgbClr val="28282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500"/>
          </a:p>
        </p:txBody>
      </p:sp>
      <p:sp>
        <p:nvSpPr>
          <p:cNvPr id="63" name="Google Shape;63;p14"/>
          <p:cNvSpPr/>
          <p:nvPr/>
        </p:nvSpPr>
        <p:spPr>
          <a:xfrm>
            <a:off x="205125" y="2975975"/>
            <a:ext cx="1652400" cy="1643700"/>
          </a:xfrm>
          <a:prstGeom prst="rect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5005775" y="2632975"/>
            <a:ext cx="1524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/>
              <a:t>Black Sabbath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/>
              <a:t>Paranoid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/>
              <a:t>Heavy blues-rock</a:t>
            </a:r>
            <a:endParaRPr sz="1000"/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41584" l="0" r="0" t="30014"/>
          <a:stretch/>
        </p:blipFill>
        <p:spPr>
          <a:xfrm>
            <a:off x="0" y="4706100"/>
            <a:ext cx="9144000" cy="43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788" y="3058013"/>
            <a:ext cx="1479625" cy="14796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/>
          <p:nvPr/>
        </p:nvSpPr>
        <p:spPr>
          <a:xfrm>
            <a:off x="6945500" y="2975975"/>
            <a:ext cx="1928700" cy="1643700"/>
          </a:xfrm>
          <a:prstGeom prst="rect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21700" y="3052175"/>
            <a:ext cx="1764425" cy="141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 title="aretha-franklin-let-it-be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400" y="42119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 title="paranoid-official-video.mp3">
            <a:hlinkClick r:id="rId8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57525" y="4186250"/>
            <a:ext cx="439775" cy="4397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>
            <a:off x="2814300" y="1377725"/>
            <a:ext cx="3515400" cy="2398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88040" y="1449387"/>
            <a:ext cx="3367921" cy="224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ctrTitle"/>
          </p:nvPr>
        </p:nvSpPr>
        <p:spPr>
          <a:xfrm>
            <a:off x="311700" y="363575"/>
            <a:ext cx="8520600" cy="9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>
                <a:solidFill>
                  <a:schemeClr val="lt1"/>
                </a:solidFill>
              </a:rPr>
              <a:t>Problem/Situation</a:t>
            </a:r>
            <a:endParaRPr b="1" sz="4500">
              <a:solidFill>
                <a:schemeClr val="lt1"/>
              </a:solidFill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1538100" y="1710850"/>
            <a:ext cx="6067800" cy="55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4E29AA"/>
              </a:gs>
              <a:gs pos="100000">
                <a:srgbClr val="1E123D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PT" sz="2150">
                <a:solidFill>
                  <a:schemeClr val="lt1"/>
                </a:solidFill>
              </a:rPr>
              <a:t>Wrong music according to the venue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 rotWithShape="1">
          <a:blip r:embed="rId3">
            <a:alphaModFix/>
          </a:blip>
          <a:srcRect b="41584" l="0" r="0" t="30014"/>
          <a:stretch/>
        </p:blipFill>
        <p:spPr>
          <a:xfrm>
            <a:off x="0" y="4706100"/>
            <a:ext cx="9144000" cy="4374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/>
          <p:nvPr/>
        </p:nvSpPr>
        <p:spPr>
          <a:xfrm>
            <a:off x="1538100" y="2587150"/>
            <a:ext cx="6067800" cy="55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4E29AA"/>
              </a:gs>
              <a:gs pos="100000">
                <a:srgbClr val="1E123D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PT" sz="2150">
                <a:solidFill>
                  <a:schemeClr val="lt1"/>
                </a:solidFill>
              </a:rPr>
              <a:t>Bad reviews due to music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1538100" y="3463450"/>
            <a:ext cx="6067800" cy="55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4E29AA"/>
              </a:gs>
              <a:gs pos="100000">
                <a:srgbClr val="1E123D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PT" sz="2150">
                <a:solidFill>
                  <a:schemeClr val="lt1"/>
                </a:solidFill>
              </a:rPr>
              <a:t>Might compromise profit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ctrTitle"/>
          </p:nvPr>
        </p:nvSpPr>
        <p:spPr>
          <a:xfrm>
            <a:off x="311700" y="363575"/>
            <a:ext cx="8520600" cy="9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>
                <a:solidFill>
                  <a:schemeClr val="lt1"/>
                </a:solidFill>
              </a:rPr>
              <a:t>The Team</a:t>
            </a:r>
            <a:r>
              <a:rPr b="1" lang="pt-PT" sz="4800">
                <a:solidFill>
                  <a:schemeClr val="lt1"/>
                </a:solidFill>
              </a:rPr>
              <a:t> </a:t>
            </a:r>
            <a:endParaRPr b="1" sz="4500">
              <a:solidFill>
                <a:schemeClr val="lt1"/>
              </a:solidFill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41584" l="0" r="0" t="30014"/>
          <a:stretch/>
        </p:blipFill>
        <p:spPr>
          <a:xfrm>
            <a:off x="0" y="4706100"/>
            <a:ext cx="9144000" cy="43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4">
            <a:alphaModFix/>
          </a:blip>
          <a:srcRect b="14260" l="17193" r="17180" t="25668"/>
          <a:stretch/>
        </p:blipFill>
        <p:spPr>
          <a:xfrm>
            <a:off x="1736024" y="1311050"/>
            <a:ext cx="5671951" cy="324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/>
          <p:nvPr/>
        </p:nvSpPr>
        <p:spPr>
          <a:xfrm>
            <a:off x="2541125" y="1918600"/>
            <a:ext cx="4071900" cy="238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703050"/>
            <a:ext cx="8520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PT" sz="6000">
                <a:solidFill>
                  <a:schemeClr val="lt1"/>
                </a:solidFill>
              </a:rPr>
              <a:t>Thank you!</a:t>
            </a:r>
            <a:endParaRPr b="1" sz="6000">
              <a:solidFill>
                <a:schemeClr val="lt1"/>
              </a:solidFill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41584" l="0" r="0" t="30014"/>
          <a:stretch/>
        </p:blipFill>
        <p:spPr>
          <a:xfrm>
            <a:off x="0" y="4706100"/>
            <a:ext cx="9144000" cy="43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4575" y="2007425"/>
            <a:ext cx="3934850" cy="220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4800" y="2460525"/>
            <a:ext cx="3934850" cy="22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>
            <p:ph type="ctrTitle"/>
          </p:nvPr>
        </p:nvSpPr>
        <p:spPr>
          <a:xfrm>
            <a:off x="311700" y="363575"/>
            <a:ext cx="8520600" cy="9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5416">
                <a:solidFill>
                  <a:srgbClr val="A64D79"/>
                </a:solidFill>
              </a:rPr>
              <a:t>How to </a:t>
            </a:r>
            <a:r>
              <a:rPr b="1" lang="pt-PT" sz="5416">
                <a:solidFill>
                  <a:srgbClr val="A64D79"/>
                </a:solidFill>
              </a:rPr>
              <a:t>improve </a:t>
            </a:r>
            <a:r>
              <a:rPr b="1" lang="pt-PT" sz="5416" u="sng">
                <a:solidFill>
                  <a:srgbClr val="A64D79"/>
                </a:solidFill>
              </a:rPr>
              <a:t>profit</a:t>
            </a:r>
            <a:r>
              <a:rPr b="1" lang="pt-PT" sz="5416">
                <a:solidFill>
                  <a:srgbClr val="A64D79"/>
                </a:solidFill>
              </a:rPr>
              <a:t>...</a:t>
            </a:r>
            <a:endParaRPr b="1" sz="5416">
              <a:solidFill>
                <a:srgbClr val="A64D7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750">
              <a:solidFill>
                <a:srgbClr val="A64D7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16">
              <a:solidFill>
                <a:srgbClr val="A64D7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5416">
                <a:solidFill>
                  <a:srgbClr val="A64D79"/>
                </a:solidFill>
              </a:rPr>
              <a:t>...with</a:t>
            </a:r>
            <a:r>
              <a:rPr b="1" lang="pt-PT" sz="5750">
                <a:solidFill>
                  <a:srgbClr val="A64D79"/>
                </a:solidFill>
              </a:rPr>
              <a:t> </a:t>
            </a:r>
            <a:r>
              <a:rPr b="1" lang="pt-PT" sz="6400" u="sng">
                <a:solidFill>
                  <a:srgbClr val="A64D79"/>
                </a:solidFill>
              </a:rPr>
              <a:t>MUSIC</a:t>
            </a:r>
            <a:r>
              <a:rPr b="1" lang="pt-PT" sz="6400">
                <a:solidFill>
                  <a:srgbClr val="A64D79"/>
                </a:solidFill>
              </a:rPr>
              <a:t>?</a:t>
            </a:r>
            <a:endParaRPr b="1" sz="6400">
              <a:solidFill>
                <a:srgbClr val="A64D7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/>
              <a:t> </a:t>
            </a:r>
            <a:endParaRPr sz="4500"/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4">
            <a:alphaModFix/>
          </a:blip>
          <a:srcRect b="41584" l="0" r="0" t="30014"/>
          <a:stretch/>
        </p:blipFill>
        <p:spPr>
          <a:xfrm>
            <a:off x="0" y="4706100"/>
            <a:ext cx="9144000" cy="43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700" y="1165212"/>
            <a:ext cx="2975975" cy="133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9"/>
          <p:cNvSpPr txBox="1"/>
          <p:nvPr/>
        </p:nvSpPr>
        <p:spPr>
          <a:xfrm>
            <a:off x="3939900" y="897075"/>
            <a:ext cx="4788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 sz="1100">
                <a:solidFill>
                  <a:srgbClr val="282828"/>
                </a:solidFill>
                <a:highlight>
                  <a:srgbClr val="FFFFFF"/>
                </a:highlight>
              </a:rPr>
              <a:t>high rate of table turnover;</a:t>
            </a:r>
            <a:endParaRPr sz="1100">
              <a:solidFill>
                <a:srgbClr val="282828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1100"/>
              <a:buChar char="●"/>
            </a:pPr>
            <a:r>
              <a:rPr lang="pt-PT" sz="1100">
                <a:solidFill>
                  <a:srgbClr val="282828"/>
                </a:solidFill>
                <a:highlight>
                  <a:srgbClr val="FFFFFF"/>
                </a:highlight>
              </a:rPr>
              <a:t>people staying longer to have another drink and keep talking;</a:t>
            </a:r>
            <a:endParaRPr sz="1100">
              <a:solidFill>
                <a:srgbClr val="282828"/>
              </a:solidFill>
              <a:highlight>
                <a:srgbClr val="FFFFFF"/>
              </a:highlight>
            </a:endParaRPr>
          </a:p>
        </p:txBody>
      </p:sp>
      <p:sp>
        <p:nvSpPr>
          <p:cNvPr id="110" name="Google Shape;110;p19"/>
          <p:cNvSpPr txBox="1"/>
          <p:nvPr>
            <p:ph type="ctrTitle"/>
          </p:nvPr>
        </p:nvSpPr>
        <p:spPr>
          <a:xfrm>
            <a:off x="207600" y="277873"/>
            <a:ext cx="8520600" cy="6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311">
                <a:solidFill>
                  <a:srgbClr val="990000"/>
                </a:solidFill>
              </a:rPr>
              <a:t>What are the business goals of a restaurant? </a:t>
            </a:r>
            <a:endParaRPr sz="3311">
              <a:solidFill>
                <a:srgbClr val="99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700" y="2660625"/>
            <a:ext cx="3243200" cy="16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1425" y="1685425"/>
            <a:ext cx="3550920" cy="2366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762500"/>
            <a:ext cx="9144000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8300" y="1996738"/>
            <a:ext cx="2646000" cy="131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325" y="1373791"/>
            <a:ext cx="2646650" cy="131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3601" y="1164200"/>
            <a:ext cx="1663923" cy="11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>
            <p:ph type="ctrTitle"/>
          </p:nvPr>
        </p:nvSpPr>
        <p:spPr>
          <a:xfrm>
            <a:off x="311700" y="363575"/>
            <a:ext cx="8520600" cy="9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990000"/>
                </a:solidFill>
              </a:rPr>
              <a:t>Business goals of a restaurant? (TEST)</a:t>
            </a:r>
            <a:r>
              <a:rPr lang="pt-PT" sz="4800"/>
              <a:t> </a:t>
            </a:r>
            <a:endParaRPr sz="4500"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762500"/>
            <a:ext cx="91440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/>
          <p:nvPr/>
        </p:nvSpPr>
        <p:spPr>
          <a:xfrm>
            <a:off x="4860800" y="3659325"/>
            <a:ext cx="3393000" cy="4998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600">
                <a:solidFill>
                  <a:srgbClr val="282828"/>
                </a:solidFill>
              </a:rPr>
              <a:t>P</a:t>
            </a:r>
            <a:r>
              <a:rPr b="1" lang="pt-PT" sz="1600">
                <a:solidFill>
                  <a:srgbClr val="282828"/>
                </a:solidFill>
              </a:rPr>
              <a:t>eople Staying Longer</a:t>
            </a:r>
            <a:r>
              <a:rPr lang="pt-PT" sz="1100">
                <a:solidFill>
                  <a:srgbClr val="282828"/>
                </a:solidFill>
              </a:rPr>
              <a:t> </a:t>
            </a:r>
            <a:endParaRPr sz="1100">
              <a:solidFill>
                <a:srgbClr val="282828"/>
              </a:solidFill>
            </a:endParaRPr>
          </a:p>
        </p:txBody>
      </p:sp>
      <p:sp>
        <p:nvSpPr>
          <p:cNvPr id="124" name="Google Shape;124;p20"/>
          <p:cNvSpPr/>
          <p:nvPr/>
        </p:nvSpPr>
        <p:spPr>
          <a:xfrm>
            <a:off x="746000" y="3659325"/>
            <a:ext cx="3393000" cy="4998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600">
                <a:solidFill>
                  <a:srgbClr val="282828"/>
                </a:solidFill>
              </a:rPr>
              <a:t>High Rate of Table Turnover</a:t>
            </a:r>
            <a:r>
              <a:rPr lang="pt-PT" sz="1100">
                <a:solidFill>
                  <a:srgbClr val="282828"/>
                </a:solidFill>
              </a:rPr>
              <a:t> </a:t>
            </a:r>
            <a:endParaRPr sz="1100">
              <a:solidFill>
                <a:srgbClr val="282828"/>
              </a:solidFill>
            </a:endParaRPr>
          </a:p>
        </p:txBody>
      </p:sp>
      <p:sp>
        <p:nvSpPr>
          <p:cNvPr id="125" name="Google Shape;125;p20"/>
          <p:cNvSpPr/>
          <p:nvPr/>
        </p:nvSpPr>
        <p:spPr>
          <a:xfrm>
            <a:off x="4252100" y="3659325"/>
            <a:ext cx="495600" cy="4998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600">
                <a:solidFill>
                  <a:srgbClr val="282828"/>
                </a:solidFill>
              </a:rPr>
              <a:t>or</a:t>
            </a:r>
            <a:endParaRPr b="1" sz="1600">
              <a:solidFill>
                <a:srgbClr val="282828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ctrTitle"/>
          </p:nvPr>
        </p:nvSpPr>
        <p:spPr>
          <a:xfrm>
            <a:off x="311700" y="363575"/>
            <a:ext cx="8520600" cy="9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A64D79"/>
                </a:solidFill>
              </a:rPr>
              <a:t>Can music define a</a:t>
            </a:r>
            <a:r>
              <a:rPr lang="pt-PT">
                <a:solidFill>
                  <a:srgbClr val="A64D79"/>
                </a:solidFill>
              </a:rPr>
              <a:t> restaurant?</a:t>
            </a:r>
            <a:r>
              <a:rPr lang="pt-PT" sz="4800"/>
              <a:t> </a:t>
            </a:r>
            <a:endParaRPr sz="4500"/>
          </a:p>
        </p:txBody>
      </p:sp>
      <p:sp>
        <p:nvSpPr>
          <p:cNvPr id="131" name="Google Shape;131;p21"/>
          <p:cNvSpPr/>
          <p:nvPr/>
        </p:nvSpPr>
        <p:spPr>
          <a:xfrm>
            <a:off x="488825" y="3592463"/>
            <a:ext cx="3393000" cy="4998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BD4EB"/>
              </a:gs>
              <a:gs pos="100000">
                <a:srgbClr val="9180BB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PT" sz="1600">
                <a:solidFill>
                  <a:srgbClr val="282828"/>
                </a:solidFill>
              </a:rPr>
              <a:t>People Staying Longer </a:t>
            </a:r>
            <a:endParaRPr b="1" sz="1600">
              <a:solidFill>
                <a:srgbClr val="282828"/>
              </a:solidFill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488825" y="1528475"/>
            <a:ext cx="3393000" cy="4998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BD4EB"/>
              </a:gs>
              <a:gs pos="100000">
                <a:srgbClr val="9180BB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PT" sz="1600">
                <a:solidFill>
                  <a:srgbClr val="282828"/>
                </a:solidFill>
              </a:rPr>
              <a:t>High Rate of Table</a:t>
            </a:r>
            <a:r>
              <a:rPr b="1" lang="pt-PT" sz="2150">
                <a:solidFill>
                  <a:srgbClr val="1155CC"/>
                </a:solidFill>
              </a:rPr>
              <a:t> </a:t>
            </a:r>
            <a:r>
              <a:rPr b="1" lang="pt-PT" sz="1600">
                <a:solidFill>
                  <a:srgbClr val="282828"/>
                </a:solidFill>
              </a:rPr>
              <a:t>Turnover</a:t>
            </a:r>
            <a:r>
              <a:rPr lang="pt-PT" sz="1100">
                <a:solidFill>
                  <a:srgbClr val="282828"/>
                </a:solidFill>
              </a:rPr>
              <a:t> </a:t>
            </a:r>
            <a:endParaRPr sz="1100">
              <a:solidFill>
                <a:srgbClr val="282828"/>
              </a:solidFill>
            </a:endParaRPr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5201" y="1253450"/>
            <a:ext cx="1257051" cy="70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0625" y="1347575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66373" y="1789300"/>
            <a:ext cx="470627" cy="51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81100" y="1276688"/>
            <a:ext cx="660274" cy="66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44526" y="1230703"/>
            <a:ext cx="904916" cy="61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62812" y="1528475"/>
            <a:ext cx="660275" cy="66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63500" y="2545063"/>
            <a:ext cx="1813229" cy="10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631626" y="3532025"/>
            <a:ext cx="1764435" cy="10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396050" y="2527850"/>
            <a:ext cx="1124725" cy="84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248699" y="3410197"/>
            <a:ext cx="1002988" cy="10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600048" y="2428098"/>
            <a:ext cx="1257050" cy="943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 rotWithShape="1">
          <a:blip r:embed="rId14">
            <a:alphaModFix/>
          </a:blip>
          <a:srcRect b="41584" l="0" r="0" t="30014"/>
          <a:stretch/>
        </p:blipFill>
        <p:spPr>
          <a:xfrm>
            <a:off x="0" y="4706100"/>
            <a:ext cx="9144000" cy="43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